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0" r:id="rId18"/>
    <p:sldId id="273" r:id="rId19"/>
    <p:sldId id="275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2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6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2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1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8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3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B4E9-ECA6-9D4D-AE9D-01E7787BD953}" type="datetimeFigureOut">
              <a:rPr lang="en-US" smtClean="0"/>
              <a:t>10/3/13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1B44-748D-864E-9281-ACFCDBA9E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zp-Jw-5Kx8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fmag.com/tools/global-database/economic-data/11855-total-debt-to-gdp.html%23axzz2gcYsQmBz" TargetMode="Externa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Monetary and fiscal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714 J50</a:t>
            </a:r>
          </a:p>
          <a:p>
            <a:r>
              <a:rPr lang="en-US" dirty="0" smtClean="0"/>
              <a:t>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5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falling prices solve depression?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Debt overhang</a:t>
            </a:r>
          </a:p>
          <a:p>
            <a:r>
              <a:rPr lang="en-US" dirty="0" smtClean="0"/>
              <a:t>Falling prices means more defaults</a:t>
            </a:r>
          </a:p>
          <a:p>
            <a:pPr lvl="1"/>
            <a:r>
              <a:rPr lang="en-US" dirty="0" smtClean="0"/>
              <a:t>As real value of owed money increases</a:t>
            </a:r>
          </a:p>
          <a:p>
            <a:pPr lvl="1"/>
            <a:endParaRPr lang="en-US" dirty="0"/>
          </a:p>
          <a:p>
            <a:r>
              <a:rPr lang="en-US" dirty="0" smtClean="0"/>
              <a:t>Anyway, wages are sticky downward</a:t>
            </a:r>
          </a:p>
          <a:p>
            <a:pPr lvl="1"/>
            <a:r>
              <a:rPr lang="en-US" dirty="0" smtClean="0"/>
              <a:t>Wage cuts bad for morale, productivity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55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Banking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there are defaults</a:t>
            </a:r>
          </a:p>
          <a:p>
            <a:r>
              <a:rPr lang="en-US" dirty="0" smtClean="0"/>
              <a:t>Credit contracts</a:t>
            </a:r>
          </a:p>
          <a:p>
            <a:r>
              <a:rPr lang="en-US" dirty="0" smtClean="0"/>
              <a:t>Money disappears, or hides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63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Monetary policy </a:t>
            </a:r>
            <a:br>
              <a:rPr lang="en-US" dirty="0" smtClean="0"/>
            </a:br>
            <a:r>
              <a:rPr lang="en-US" dirty="0" smtClean="0"/>
              <a:t>to alleviate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Reserve lends at low interest</a:t>
            </a:r>
          </a:p>
          <a:p>
            <a:pPr lvl="1"/>
            <a:r>
              <a:rPr lang="en-US" dirty="0" smtClean="0"/>
              <a:t>To U.S. Treasury, by buying T-bonds</a:t>
            </a:r>
          </a:p>
          <a:p>
            <a:pPr lvl="1"/>
            <a:r>
              <a:rPr lang="en-US" dirty="0" smtClean="0"/>
              <a:t>To big banks, by direct lending</a:t>
            </a:r>
          </a:p>
          <a:p>
            <a:pPr lvl="1"/>
            <a:r>
              <a:rPr lang="en-US" dirty="0" smtClean="0"/>
              <a:t>To large firms, by buying bonds</a:t>
            </a:r>
          </a:p>
          <a:p>
            <a:pPr lvl="2"/>
            <a:r>
              <a:rPr lang="en-US" dirty="0" smtClean="0"/>
              <a:t>“quantitative easing”</a:t>
            </a:r>
            <a:endParaRPr lang="en-US" dirty="0"/>
          </a:p>
          <a:p>
            <a:r>
              <a:rPr lang="en-US" dirty="0" smtClean="0"/>
              <a:t>Supposed to trickle down to</a:t>
            </a:r>
          </a:p>
          <a:p>
            <a:pPr lvl="1"/>
            <a:r>
              <a:rPr lang="en-US" dirty="0" smtClean="0"/>
              <a:t>Small business</a:t>
            </a:r>
          </a:p>
          <a:p>
            <a:pPr lvl="1"/>
            <a:r>
              <a:rPr lang="en-US" dirty="0" smtClean="0"/>
              <a:t>Home mortgages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12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Liquidity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4525963"/>
          </a:xfrm>
        </p:spPr>
        <p:txBody>
          <a:bodyPr/>
          <a:lstStyle/>
          <a:p>
            <a:r>
              <a:rPr lang="en-US" dirty="0" smtClean="0"/>
              <a:t>When interest rates go to 0%</a:t>
            </a:r>
          </a:p>
          <a:p>
            <a:r>
              <a:rPr lang="en-US" dirty="0" smtClean="0"/>
              <a:t>But people still aren’t spending enough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600200"/>
            <a:ext cx="6096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31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Inflation</a:t>
            </a:r>
            <a:br>
              <a:rPr lang="en-US" dirty="0" smtClean="0"/>
            </a:br>
            <a:r>
              <a:rPr lang="en-US" dirty="0" smtClean="0"/>
              <a:t>and the money 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Prices – determined by supply and demand</a:t>
            </a:r>
          </a:p>
          <a:p>
            <a:r>
              <a:rPr lang="en-US" dirty="0" smtClean="0"/>
              <a:t>Supply and demand are flows</a:t>
            </a:r>
          </a:p>
          <a:p>
            <a:r>
              <a:rPr lang="en-US" dirty="0" smtClean="0"/>
              <a:t>Having a bigger or smaller money stock affects prices only by affecting the flow of demand (spending)</a:t>
            </a:r>
          </a:p>
          <a:p>
            <a:r>
              <a:rPr lang="en-US" dirty="0" smtClean="0"/>
              <a:t>In liquidity trap, more money stock does not mean more demand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51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government spending</a:t>
            </a:r>
          </a:p>
          <a:p>
            <a:pPr lvl="1"/>
            <a:r>
              <a:rPr lang="en-US" dirty="0" smtClean="0"/>
              <a:t>Tax and spend</a:t>
            </a:r>
          </a:p>
          <a:p>
            <a:pPr lvl="1"/>
            <a:r>
              <a:rPr lang="en-US" dirty="0" smtClean="0"/>
              <a:t>Borrow and spend</a:t>
            </a:r>
          </a:p>
          <a:p>
            <a:pPr lvl="2"/>
            <a:r>
              <a:rPr lang="en-US" dirty="0" smtClean="0"/>
              <a:t>Borrow from Fed and spend</a:t>
            </a:r>
          </a:p>
          <a:p>
            <a:pPr lvl="3"/>
            <a:r>
              <a:rPr lang="en-US" dirty="0" smtClean="0"/>
              <a:t>“print money”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239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Spending gives people money, which they can spend</a:t>
            </a:r>
          </a:p>
          <a:p>
            <a:r>
              <a:rPr lang="en-US" dirty="0" smtClean="0"/>
              <a:t>Total spending increase = </a:t>
            </a:r>
          </a:p>
          <a:p>
            <a:pPr lvl="1"/>
            <a:r>
              <a:rPr lang="en-US" dirty="0" smtClean="0"/>
              <a:t>what government spends plus </a:t>
            </a:r>
          </a:p>
          <a:p>
            <a:pPr lvl="1"/>
            <a:r>
              <a:rPr lang="en-US" dirty="0" smtClean="0"/>
              <a:t>what people government buys from spend plus</a:t>
            </a:r>
          </a:p>
          <a:p>
            <a:pPr lvl="1"/>
            <a:r>
              <a:rPr lang="en-US" dirty="0" smtClean="0"/>
              <a:t>what people that those people buy from spend,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515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is the multiplier?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where money comes from</a:t>
            </a:r>
          </a:p>
          <a:p>
            <a:r>
              <a:rPr lang="en-US" dirty="0" smtClean="0"/>
              <a:t>Borrow from Fed and spend</a:t>
            </a:r>
          </a:p>
          <a:p>
            <a:pPr lvl="1"/>
            <a:r>
              <a:rPr lang="en-US" dirty="0" smtClean="0"/>
              <a:t>Biggest multiplier</a:t>
            </a:r>
          </a:p>
          <a:p>
            <a:r>
              <a:rPr lang="en-US" dirty="0" smtClean="0"/>
              <a:t>Borrow from public or raise taxes</a:t>
            </a:r>
          </a:p>
          <a:p>
            <a:pPr lvl="1"/>
            <a:r>
              <a:rPr lang="en-US" dirty="0" smtClean="0"/>
              <a:t>Smaller multiplier, but not 0</a:t>
            </a:r>
          </a:p>
          <a:p>
            <a:pPr lvl="2"/>
            <a:r>
              <a:rPr lang="en-US" dirty="0" smtClean="0"/>
              <a:t>Because some of that is less flow to savings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00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progress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WWII government spending</a:t>
            </a:r>
          </a:p>
          <a:p>
            <a:r>
              <a:rPr lang="en-US" dirty="0" smtClean="0"/>
              <a:t>Stimulus act of 2009 too small</a:t>
            </a:r>
          </a:p>
          <a:p>
            <a:r>
              <a:rPr lang="en-US" dirty="0" smtClean="0"/>
              <a:t>when spending diminishes</a:t>
            </a:r>
          </a:p>
          <a:p>
            <a:pPr lvl="1"/>
            <a:r>
              <a:rPr lang="en-US" dirty="0" smtClean="0"/>
              <a:t>Tax revenues shrink</a:t>
            </a:r>
          </a:p>
          <a:p>
            <a:pPr lvl="1"/>
            <a:r>
              <a:rPr lang="en-US" dirty="0" smtClean="0"/>
              <a:t>States can’t borrow, must cut spending</a:t>
            </a:r>
          </a:p>
          <a:p>
            <a:r>
              <a:rPr lang="en-US" dirty="0" smtClean="0"/>
              <a:t>Total government spending hasn’t grown like after 2001.</a:t>
            </a:r>
          </a:p>
          <a:p>
            <a:r>
              <a:rPr lang="en-US" dirty="0" smtClean="0"/>
              <a:t>Debt held by public level as % of GDP for next decade.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01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Government not a business</a:t>
            </a:r>
          </a:p>
          <a:p>
            <a:r>
              <a:rPr lang="en-US"/>
              <a:t>Starbucks example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12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Depressions can happen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people don’t spend money</a:t>
            </a:r>
          </a:p>
          <a:p>
            <a:pPr lvl="1"/>
            <a:r>
              <a:rPr lang="en-US" dirty="0" smtClean="0"/>
              <a:t>Enough money to buy what people can produce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25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just in religion</a:t>
            </a:r>
          </a:p>
          <a:p>
            <a:r>
              <a:rPr lang="en-US" dirty="0" smtClean="0"/>
              <a:t>In politics</a:t>
            </a:r>
          </a:p>
          <a:p>
            <a:r>
              <a:rPr lang="en-US" dirty="0" smtClean="0"/>
              <a:t>In economics</a:t>
            </a:r>
          </a:p>
          <a:p>
            <a:r>
              <a:rPr lang="en-US" dirty="0" smtClean="0"/>
              <a:t>Response to uncertainty</a:t>
            </a:r>
          </a:p>
        </p:txBody>
      </p:sp>
    </p:spTree>
    <p:extLst>
      <p:ext uri="{BB962C8B-B14F-4D97-AF65-F5344CB8AC3E}">
        <p14:creationId xmlns:p14="http://schemas.microsoft.com/office/powerpoint/2010/main" val="268558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 people spend money?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if they don’t have any</a:t>
            </a:r>
          </a:p>
          <a:p>
            <a:r>
              <a:rPr lang="en-US" dirty="0" smtClean="0"/>
              <a:t>… if they have some but want to save it for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3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…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Baby sitting coop committee do?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Give out certificates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overnment do?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Give out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73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Moral problem </a:t>
            </a:r>
            <a:br>
              <a:rPr lang="en-US" dirty="0" smtClean="0"/>
            </a:br>
            <a:r>
              <a:rPr lang="en-US" dirty="0" smtClean="0"/>
              <a:t>with giving out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Resentment </a:t>
            </a:r>
          </a:p>
          <a:p>
            <a:endParaRPr lang="en-US" dirty="0"/>
          </a:p>
          <a:p>
            <a:r>
              <a:rPr lang="en-US" dirty="0" smtClean="0">
                <a:hlinkClick r:id="rId2"/>
              </a:rPr>
              <a:t>http://www.youtube.com/watch?v=zp-Jw-5Kx8k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412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Moral problem work-</a:t>
            </a:r>
            <a:r>
              <a:rPr lang="en-US" dirty="0" err="1" smtClean="0"/>
              <a:t>arounds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to deserving</a:t>
            </a:r>
          </a:p>
          <a:p>
            <a:pPr lvl="1"/>
            <a:r>
              <a:rPr lang="en-US" dirty="0" smtClean="0"/>
              <a:t>Current fight over food stamps</a:t>
            </a:r>
          </a:p>
          <a:p>
            <a:pPr lvl="1"/>
            <a:r>
              <a:rPr lang="en-US" dirty="0" smtClean="0"/>
              <a:t>“moochers”</a:t>
            </a:r>
          </a:p>
          <a:p>
            <a:r>
              <a:rPr lang="en-US" dirty="0" smtClean="0"/>
              <a:t>Buy goods and services</a:t>
            </a:r>
          </a:p>
          <a:p>
            <a:r>
              <a:rPr lang="en-US" dirty="0" smtClean="0"/>
              <a:t>Make it easier to borrow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2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money is credit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24" y="1190100"/>
            <a:ext cx="7577553" cy="515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485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Were it not for government guarantees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much of the top parts of that chart could disappear in a default crisis</a:t>
            </a:r>
          </a:p>
          <a:p>
            <a:pPr lvl="1"/>
            <a:r>
              <a:rPr lang="en-US" dirty="0" smtClean="0"/>
              <a:t>Leaving people with way less money to spend</a:t>
            </a:r>
          </a:p>
          <a:p>
            <a:pPr lvl="2"/>
            <a:r>
              <a:rPr lang="en-US" dirty="0" smtClean="0"/>
              <a:t>Which happened during the 1930s, and is why we have the FDIC</a:t>
            </a:r>
            <a:r>
              <a:rPr lang="en-US" smtClean="0"/>
              <a:t>, etc.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01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Much of spending is borrowed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http://www.gfmag.com/tools/global-database/economic-data/11855-total-debt-to-gdp.html - axzz2gcYsQmBz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63637"/>
            <a:ext cx="9144000" cy="375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2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506</Words>
  <Application>Microsoft Macintosh PowerPoint</Application>
  <PresentationFormat>On-screen Show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Monetary and fiscal policy</vt:lpstr>
      <vt:lpstr>Depressions can happen</vt:lpstr>
      <vt:lpstr>Why don’t people spend money?</vt:lpstr>
      <vt:lpstr>What can …</vt:lpstr>
      <vt:lpstr>Moral problem  with giving out money</vt:lpstr>
      <vt:lpstr>Moral problem work-arounds</vt:lpstr>
      <vt:lpstr>Most money is credit</vt:lpstr>
      <vt:lpstr>Were it not for government guarantees …</vt:lpstr>
      <vt:lpstr>Much of spending is borrowed money</vt:lpstr>
      <vt:lpstr>Can falling prices solve depression?</vt:lpstr>
      <vt:lpstr>Banking crisis</vt:lpstr>
      <vt:lpstr>Monetary policy  to alleviate depression</vt:lpstr>
      <vt:lpstr>Liquidity trap</vt:lpstr>
      <vt:lpstr>Inflation and the money stock</vt:lpstr>
      <vt:lpstr>Fiscal policy</vt:lpstr>
      <vt:lpstr>The multiplier</vt:lpstr>
      <vt:lpstr>How big is the multiplier?</vt:lpstr>
      <vt:lpstr>In progress …</vt:lpstr>
      <vt:lpstr>PowerPoint Presentation</vt:lpstr>
      <vt:lpstr>Fundamentalism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Monetary and fiscal policy</dc:title>
  <dc:creator>Sam Baker</dc:creator>
  <cp:lastModifiedBy>Sam Baker</cp:lastModifiedBy>
  <cp:revision>12</cp:revision>
  <dcterms:created xsi:type="dcterms:W3CDTF">2013-10-03T01:43:52Z</dcterms:created>
  <dcterms:modified xsi:type="dcterms:W3CDTF">2013-10-03T15:41:51Z</dcterms:modified>
</cp:coreProperties>
</file>